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notesMasterIdLst>
    <p:notesMasterId r:id="rId26"/>
  </p:notesMasterIdLst>
  <p:sldIdLst>
    <p:sldId id="256" r:id="rId2"/>
    <p:sldId id="264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7" r:id="rId11"/>
    <p:sldId id="266" r:id="rId12"/>
    <p:sldId id="275" r:id="rId13"/>
    <p:sldId id="279" r:id="rId14"/>
    <p:sldId id="282" r:id="rId15"/>
    <p:sldId id="270" r:id="rId16"/>
    <p:sldId id="257" r:id="rId17"/>
    <p:sldId id="274" r:id="rId18"/>
    <p:sldId id="276" r:id="rId19"/>
    <p:sldId id="277" r:id="rId20"/>
    <p:sldId id="278" r:id="rId21"/>
    <p:sldId id="268" r:id="rId22"/>
    <p:sldId id="269" r:id="rId23"/>
    <p:sldId id="273" r:id="rId24"/>
    <p:sldId id="281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3EDD2D-0739-42D0-ABA3-6C467E78FB43}" type="datetimeFigureOut">
              <a:rPr lang="en-US" smtClean="0"/>
              <a:pPr/>
              <a:t>9/30/2019</a:t>
            </a:fld>
            <a:endParaRPr lang="en-US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633044-964A-4E37-8B0B-31A99A158C5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33044-964A-4E37-8B0B-31A99A158C5A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17" name="Podnadpis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sk-SK" smtClean="0"/>
              <a:t>Kliknite sem a upravte štýl predlohy podnadpisov.</a:t>
            </a:r>
            <a:endParaRPr kumimoji="0" lang="en-US"/>
          </a:p>
        </p:txBody>
      </p:sp>
      <p:sp>
        <p:nvSpPr>
          <p:cNvPr id="30" name="Zástupný symbol dátumu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247B7-F505-4908-943B-6EB719321F1F}" type="datetimeFigureOut">
              <a:rPr lang="en-US" smtClean="0"/>
              <a:pPr/>
              <a:t>9/30/2019</a:t>
            </a:fld>
            <a:endParaRPr lang="en-US"/>
          </a:p>
        </p:txBody>
      </p:sp>
      <p:sp>
        <p:nvSpPr>
          <p:cNvPr id="19" name="Zástupný symbol päty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Zástupný symbol čísla snímky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1C9EF-9046-437C-A323-D35DA33632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247B7-F505-4908-943B-6EB719321F1F}" type="datetimeFigureOut">
              <a:rPr lang="en-US" smtClean="0"/>
              <a:pPr/>
              <a:t>9/30/2019</a:t>
            </a:fld>
            <a:endParaRPr lang="en-US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1C9EF-9046-437C-A323-D35DA33632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247B7-F505-4908-943B-6EB719321F1F}" type="datetimeFigureOut">
              <a:rPr lang="en-US" smtClean="0"/>
              <a:pPr/>
              <a:t>9/30/2019</a:t>
            </a:fld>
            <a:endParaRPr lang="en-US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1C9EF-9046-437C-A323-D35DA33632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247B7-F505-4908-943B-6EB719321F1F}" type="datetimeFigureOut">
              <a:rPr lang="en-US" smtClean="0"/>
              <a:pPr/>
              <a:t>9/30/2019</a:t>
            </a:fld>
            <a:endParaRPr lang="en-US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1C9EF-9046-437C-A323-D35DA33632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247B7-F505-4908-943B-6EB719321F1F}" type="datetimeFigureOut">
              <a:rPr lang="en-US" smtClean="0"/>
              <a:pPr/>
              <a:t>9/30/2019</a:t>
            </a:fld>
            <a:endParaRPr lang="en-US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1C9EF-9046-437C-A323-D35DA33632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247B7-F505-4908-943B-6EB719321F1F}" type="datetimeFigureOut">
              <a:rPr lang="en-US" smtClean="0"/>
              <a:pPr/>
              <a:t>9/30/2019</a:t>
            </a:fld>
            <a:endParaRPr lang="en-US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1C9EF-9046-437C-A323-D35DA33632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5" name="Zástupný symbol obsahu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247B7-F505-4908-943B-6EB719321F1F}" type="datetimeFigureOut">
              <a:rPr lang="en-US" smtClean="0"/>
              <a:pPr/>
              <a:t>9/30/2019</a:t>
            </a:fld>
            <a:endParaRPr lang="en-US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1C9EF-9046-437C-A323-D35DA33632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247B7-F505-4908-943B-6EB719321F1F}" type="datetimeFigureOut">
              <a:rPr lang="en-US" smtClean="0"/>
              <a:pPr/>
              <a:t>9/30/2019</a:t>
            </a:fld>
            <a:endParaRPr lang="en-US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1C9EF-9046-437C-A323-D35DA33632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247B7-F505-4908-943B-6EB719321F1F}" type="datetimeFigureOut">
              <a:rPr lang="en-US" smtClean="0"/>
              <a:pPr/>
              <a:t>9/30/2019</a:t>
            </a:fld>
            <a:endParaRPr lang="en-US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1C9EF-9046-437C-A323-D35DA33632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247B7-F505-4908-943B-6EB719321F1F}" type="datetimeFigureOut">
              <a:rPr lang="en-US" smtClean="0"/>
              <a:pPr/>
              <a:t>9/30/2019</a:t>
            </a:fld>
            <a:endParaRPr lang="en-US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1C9EF-9046-437C-A323-D35DA33632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ĺžnik s jedným odstrihnutým a zaobleným rohom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ravouhlý trojuholník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247B7-F505-4908-943B-6EB719321F1F}" type="datetimeFigureOut">
              <a:rPr lang="en-US" smtClean="0"/>
              <a:pPr/>
              <a:t>9/30/2019</a:t>
            </a:fld>
            <a:endParaRPr lang="en-US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23D1C9EF-9046-437C-A323-D35DA33632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sk-SK" smtClean="0"/>
              <a:t>Ak chcete pridať obrázok, kliknite na ikonu</a:t>
            </a:r>
            <a:endParaRPr kumimoji="0" lang="en-US" dirty="0"/>
          </a:p>
        </p:txBody>
      </p:sp>
      <p:sp>
        <p:nvSpPr>
          <p:cNvPr id="10" name="Voľná forma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Voľná forma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ľná forma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Voľná forma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Zástupný symbol nadpisu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0" name="Zástupný symbol textu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  <a:p>
            <a:pPr lvl="1" eaLnBrk="1" latinLnBrk="0" hangingPunct="1"/>
            <a:r>
              <a:rPr kumimoji="0" lang="sk-SK" smtClean="0"/>
              <a:t>Druhá úroveň</a:t>
            </a:r>
          </a:p>
          <a:p>
            <a:pPr lvl="2" eaLnBrk="1" latinLnBrk="0" hangingPunct="1"/>
            <a:r>
              <a:rPr kumimoji="0" lang="sk-SK" smtClean="0"/>
              <a:t>Tretia úroveň</a:t>
            </a:r>
          </a:p>
          <a:p>
            <a:pPr lvl="3" eaLnBrk="1" latinLnBrk="0" hangingPunct="1"/>
            <a:r>
              <a:rPr kumimoji="0" lang="sk-SK" smtClean="0"/>
              <a:t>Štvrtá úroveň</a:t>
            </a:r>
          </a:p>
          <a:p>
            <a:pPr lvl="4" eaLnBrk="1" latinLnBrk="0" hangingPunct="1"/>
            <a:r>
              <a:rPr kumimoji="0" lang="sk-SK" smtClean="0"/>
              <a:t>Piata úroveň</a:t>
            </a:r>
            <a:endParaRPr kumimoji="0" lang="en-US"/>
          </a:p>
        </p:txBody>
      </p:sp>
      <p:sp>
        <p:nvSpPr>
          <p:cNvPr id="10" name="Zástupný symbol dátumu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D9247B7-F505-4908-943B-6EB719321F1F}" type="datetimeFigureOut">
              <a:rPr lang="en-US" smtClean="0"/>
              <a:pPr/>
              <a:t>9/30/2019</a:t>
            </a:fld>
            <a:endParaRPr lang="en-US"/>
          </a:p>
        </p:txBody>
      </p:sp>
      <p:sp>
        <p:nvSpPr>
          <p:cNvPr id="22" name="Zástupný symbol päty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Zástupný symbol čísla snímky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3D1C9EF-9046-437C-A323-D35DA336323D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Skupina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Voľná forma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Voľná forma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6681806" cy="1828800"/>
          </a:xfrm>
        </p:spPr>
        <p:txBody>
          <a:bodyPr/>
          <a:lstStyle/>
          <a:p>
            <a:r>
              <a:rPr lang="sk-SK" b="1" i="1" dirty="0" smtClean="0">
                <a:solidFill>
                  <a:schemeClr val="bg2"/>
                </a:solidFill>
              </a:rPr>
              <a:t>PK NEJ 2018/2019</a:t>
            </a:r>
            <a:endParaRPr lang="en-US" b="1" i="1" dirty="0">
              <a:solidFill>
                <a:schemeClr val="bg2"/>
              </a:solidFill>
            </a:endParaRPr>
          </a:p>
        </p:txBody>
      </p:sp>
      <p:sp>
        <p:nvSpPr>
          <p:cNvPr id="4" name="BlokTextu 3"/>
          <p:cNvSpPr txBox="1"/>
          <p:nvPr/>
        </p:nvSpPr>
        <p:spPr>
          <a:xfrm>
            <a:off x="714348" y="4071942"/>
            <a:ext cx="84598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 smtClean="0"/>
              <a:t>Mgr. Andrea </a:t>
            </a:r>
            <a:r>
              <a:rPr lang="sk-SK" sz="2800" dirty="0" err="1" smtClean="0"/>
              <a:t>Bíňovská</a:t>
            </a:r>
            <a:r>
              <a:rPr lang="sk-SK" sz="2800" dirty="0" smtClean="0"/>
              <a:t>		Mgr. Tatiana </a:t>
            </a:r>
            <a:r>
              <a:rPr lang="sk-SK" sz="2800" dirty="0" err="1" smtClean="0"/>
              <a:t>Hajnišová</a:t>
            </a:r>
            <a:endParaRPr lang="sk-SK" sz="2800" dirty="0" smtClean="0"/>
          </a:p>
          <a:p>
            <a:r>
              <a:rPr lang="sk-SK" sz="2800" dirty="0" smtClean="0"/>
              <a:t>Mgr. Emília </a:t>
            </a:r>
            <a:r>
              <a:rPr lang="sk-SK" sz="2800" dirty="0" err="1" smtClean="0"/>
              <a:t>Gregušová</a:t>
            </a:r>
            <a:r>
              <a:rPr lang="sk-SK" sz="2800" dirty="0" smtClean="0"/>
              <a:t>		Mgr. Marcela </a:t>
            </a:r>
            <a:r>
              <a:rPr lang="sk-SK" sz="2800" dirty="0" err="1" smtClean="0"/>
              <a:t>Hancková</a:t>
            </a:r>
            <a:endParaRPr lang="sk-SK" sz="2800" dirty="0" smtClean="0"/>
          </a:p>
          <a:p>
            <a:r>
              <a:rPr lang="sk-SK" sz="2800" dirty="0" smtClean="0"/>
              <a:t>Mgr. Andrea </a:t>
            </a:r>
            <a:r>
              <a:rPr lang="sk-SK" sz="2800" dirty="0" err="1" smtClean="0"/>
              <a:t>Hajdamárová</a:t>
            </a:r>
            <a:r>
              <a:rPr lang="sk-SK" sz="2800" dirty="0" smtClean="0"/>
              <a:t>	Mgr. Jana </a:t>
            </a:r>
            <a:r>
              <a:rPr lang="sk-SK" sz="2800" dirty="0" err="1" smtClean="0"/>
              <a:t>Kvočková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50060788_10205891842290713_6119753932039258112_n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4327" y="390962"/>
            <a:ext cx="8169640" cy="61098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ĺžnik 4"/>
          <p:cNvSpPr/>
          <p:nvPr/>
        </p:nvSpPr>
        <p:spPr>
          <a:xfrm>
            <a:off x="428596" y="928671"/>
            <a:ext cx="807249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fontAlgn="base">
              <a:spcBef>
                <a:spcPct val="0"/>
              </a:spcBef>
              <a:spcAft>
                <a:spcPct val="0"/>
              </a:spcAft>
              <a:tabLst>
                <a:tab pos="523875" algn="l"/>
              </a:tabLst>
            </a:pPr>
            <a:r>
              <a:rPr lang="sk-SK" sz="4400" b="1" i="1" dirty="0" smtClean="0">
                <a:solidFill>
                  <a:schemeClr val="accent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Krajské kolo ONJ</a:t>
            </a:r>
            <a:endParaRPr lang="en-US" sz="4400" b="1" i="1" dirty="0" smtClean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523875" algn="l"/>
              </a:tabLst>
            </a:pPr>
            <a:r>
              <a:rPr lang="sk-SK" sz="2400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	</a:t>
            </a: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523875" algn="l"/>
              </a:tabLst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523875" algn="l"/>
              </a:tabLst>
            </a:pPr>
            <a:r>
              <a:rPr lang="sk-SK" sz="2400" dirty="0" smtClean="0">
                <a:solidFill>
                  <a:schemeClr val="accent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KATEGÓRIA 2A:</a:t>
            </a:r>
            <a:endParaRPr lang="en-US" sz="2400" dirty="0" smtClean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523875" algn="l"/>
              </a:tabLst>
            </a:pPr>
            <a:r>
              <a:rPr lang="sk-SK" sz="2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Michaela </a:t>
            </a:r>
            <a:r>
              <a:rPr lang="sk-SK" sz="24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Bónová</a:t>
            </a:r>
            <a:r>
              <a:rPr lang="sk-SK" sz="2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nezúčastnila sa z dôvodu choroby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523875" algn="l"/>
              </a:tabLst>
            </a:pPr>
            <a:endParaRPr lang="sk-SK" sz="2400" dirty="0" smtClean="0">
              <a:solidFill>
                <a:srgbClr val="FF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523875" algn="l"/>
              </a:tabLst>
            </a:pPr>
            <a:r>
              <a:rPr lang="sk-SK" sz="2400" dirty="0" smtClean="0">
                <a:solidFill>
                  <a:schemeClr val="accent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KATEGÓRIA 2B:</a:t>
            </a:r>
            <a:endParaRPr lang="en-US" sz="2400" dirty="0" smtClean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523875" algn="l"/>
              </a:tabLst>
            </a:pPr>
            <a:r>
              <a:rPr lang="sk-SK" sz="2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Terézia </a:t>
            </a:r>
            <a:r>
              <a:rPr lang="sk-SK" sz="24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Rudzanová</a:t>
            </a:r>
            <a:r>
              <a:rPr lang="sk-SK" sz="2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3. miesto</a:t>
            </a: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523875" algn="l"/>
              </a:tabLst>
            </a:pPr>
            <a:r>
              <a:rPr lang="sk-SK" sz="2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Linda </a:t>
            </a:r>
            <a:r>
              <a:rPr lang="sk-SK" sz="24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Hašková</a:t>
            </a:r>
            <a:r>
              <a:rPr lang="sk-SK" sz="2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8. miesto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endParaRPr lang="sk-SK" sz="2400" dirty="0" smtClean="0">
              <a:latin typeface="Arial" pitchFamily="34" charset="0"/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523875" algn="l"/>
              </a:tabLst>
            </a:pPr>
            <a:endParaRPr lang="sk-SK" sz="2400" dirty="0" smtClean="0">
              <a:latin typeface="Arial" pitchFamily="34" charset="0"/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523875" algn="l"/>
              </a:tabLst>
            </a:pPr>
            <a:r>
              <a:rPr lang="sk-SK" sz="2400" dirty="0" smtClean="0">
                <a:solidFill>
                  <a:schemeClr val="accent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KATEGÓRIA 2C:</a:t>
            </a:r>
            <a:endParaRPr lang="en-US" sz="2400" dirty="0" smtClean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523875" algn="l"/>
              </a:tabLst>
            </a:pPr>
            <a:r>
              <a:rPr lang="sk-SK" sz="2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Klaudia Havranová - 8. miesto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 descr="C:\Users\Toshiba\Desktop\53184609_806761213012489_4179948071813120000_n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85786" y="857232"/>
            <a:ext cx="7643866" cy="52689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67524"/>
          </a:xfrm>
        </p:spPr>
        <p:txBody>
          <a:bodyPr>
            <a:normAutofit/>
          </a:bodyPr>
          <a:lstStyle/>
          <a:p>
            <a:r>
              <a:rPr lang="sk-SK" sz="4400" b="1" i="1" dirty="0" smtClean="0">
                <a:solidFill>
                  <a:schemeClr val="accent1"/>
                </a:solidFill>
              </a:rPr>
              <a:t>      Súťaž „Mladý prekladateľ“</a:t>
            </a:r>
            <a:endParaRPr lang="en-US" sz="4400" b="1" i="1" dirty="0">
              <a:solidFill>
                <a:schemeClr val="accent1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714488"/>
            <a:ext cx="8229600" cy="4411675"/>
          </a:xfrm>
        </p:spPr>
        <p:txBody>
          <a:bodyPr/>
          <a:lstStyle/>
          <a:p>
            <a:r>
              <a:rPr lang="sk-SK" dirty="0" smtClean="0"/>
              <a:t>organizuje každoročne Filozofická fakulta UKF v Nitre</a:t>
            </a:r>
          </a:p>
          <a:p>
            <a:r>
              <a:rPr lang="sk-SK" dirty="0" smtClean="0"/>
              <a:t>z našej školy sa v nemeckom jazyku zapojili Dušan Varga (M) a Terka </a:t>
            </a:r>
            <a:r>
              <a:rPr lang="sk-SK" dirty="0" err="1" smtClean="0"/>
              <a:t>Rudzanová</a:t>
            </a:r>
            <a:r>
              <a:rPr lang="sk-SK" dirty="0" smtClean="0"/>
              <a:t> (O)</a:t>
            </a:r>
          </a:p>
          <a:p>
            <a:pPr>
              <a:buNone/>
            </a:pPr>
            <a:endParaRPr lang="sk-SK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pic>
        <p:nvPicPr>
          <p:cNvPr id="1026" name="Picture 2" descr="C:\Users\Toshiba\Desktop\Duš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1934" y="3214686"/>
            <a:ext cx="4540013" cy="335694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pic>
        <p:nvPicPr>
          <p:cNvPr id="2050" name="Picture 2" descr="C:\Users\Toshiba\Desktop\Nový priečinok (4)\20190614_113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3143248"/>
            <a:ext cx="2796744" cy="35100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929718" cy="2082792"/>
          </a:xfrm>
        </p:spPr>
        <p:txBody>
          <a:bodyPr>
            <a:normAutofit fontScale="90000"/>
          </a:bodyPr>
          <a:lstStyle/>
          <a:p>
            <a:r>
              <a:rPr lang="sk-SK" b="1" i="1" dirty="0" smtClean="0">
                <a:solidFill>
                  <a:srgbClr val="FF0000"/>
                </a:solidFill>
              </a:rPr>
              <a:t/>
            </a:r>
            <a:br>
              <a:rPr lang="sk-SK" b="1" i="1" dirty="0" smtClean="0">
                <a:solidFill>
                  <a:srgbClr val="FF0000"/>
                </a:solidFill>
              </a:rPr>
            </a:br>
            <a:r>
              <a:rPr lang="sk-SK" sz="4900" b="1" i="1" dirty="0" smtClean="0">
                <a:solidFill>
                  <a:schemeClr val="accent1"/>
                </a:solidFill>
              </a:rPr>
              <a:t>Súťaž o najlepšiu študentskú esej 2018</a:t>
            </a:r>
            <a:r>
              <a:rPr lang="sk-SK" b="1" i="1" dirty="0" smtClean="0">
                <a:solidFill>
                  <a:srgbClr val="FF0000"/>
                </a:solidFill>
              </a:rPr>
              <a:t>  </a:t>
            </a:r>
            <a:r>
              <a:rPr lang="sk-SK" sz="2700" dirty="0" smtClean="0"/>
              <a:t>nadácia </a:t>
            </a:r>
            <a:r>
              <a:rPr lang="sk-SK" sz="2700" dirty="0" err="1" smtClean="0"/>
              <a:t>Hannsa</a:t>
            </a:r>
            <a:r>
              <a:rPr lang="sk-SK" sz="2700" dirty="0" smtClean="0"/>
              <a:t> </a:t>
            </a:r>
            <a:r>
              <a:rPr lang="sk-SK" sz="2700" dirty="0" err="1" smtClean="0"/>
              <a:t>Seidela</a:t>
            </a:r>
            <a:r>
              <a:rPr lang="sk-SK" sz="2700" dirty="0" smtClean="0"/>
              <a:t> a Centrum pre európske a severoatlantické vzťahy</a:t>
            </a:r>
            <a:endParaRPr lang="en-US" dirty="0"/>
          </a:p>
        </p:txBody>
      </p:sp>
      <p:pic>
        <p:nvPicPr>
          <p:cNvPr id="3074" name="Picture 2" descr="C:\Users\Toshiba\Desktop\Nový priečinok (4)\20190614_1129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786446" y="2214554"/>
            <a:ext cx="3035461" cy="438943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pic>
        <p:nvPicPr>
          <p:cNvPr id="3075" name="Picture 3" descr="C:\Users\Toshiba\Desktop\Nový priečinok (4)\20190614_113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2214554"/>
            <a:ext cx="3214710" cy="442604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400" b="1" i="1" dirty="0" smtClean="0">
                <a:solidFill>
                  <a:schemeClr val="accent1"/>
                </a:solidFill>
              </a:rPr>
              <a:t>		Výsledky maturít </a:t>
            </a:r>
            <a:endParaRPr lang="en-US" sz="4400" b="1" i="1" dirty="0">
              <a:solidFill>
                <a:schemeClr val="accent1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2214554"/>
            <a:ext cx="8229600" cy="4286280"/>
          </a:xfrm>
        </p:spPr>
        <p:txBody>
          <a:bodyPr>
            <a:normAutofit/>
          </a:bodyPr>
          <a:lstStyle/>
          <a:p>
            <a:r>
              <a:rPr lang="sk-SK" dirty="0" smtClean="0">
                <a:solidFill>
                  <a:schemeClr val="accent1"/>
                </a:solidFill>
              </a:rPr>
              <a:t>externe</a:t>
            </a:r>
            <a:r>
              <a:rPr lang="sk-SK" dirty="0" smtClean="0"/>
              <a:t> maturovalo </a:t>
            </a:r>
            <a:r>
              <a:rPr lang="sk-SK" dirty="0" smtClean="0">
                <a:solidFill>
                  <a:schemeClr val="accent1"/>
                </a:solidFill>
              </a:rPr>
              <a:t>10 žiakov </a:t>
            </a:r>
            <a:r>
              <a:rPr lang="sk-SK" dirty="0" smtClean="0"/>
              <a:t>na úrovni B2 s priemernou úspešnosťou </a:t>
            </a:r>
            <a:r>
              <a:rPr lang="sk-SK" dirty="0" smtClean="0">
                <a:solidFill>
                  <a:schemeClr val="accent1"/>
                </a:solidFill>
              </a:rPr>
              <a:t>61%</a:t>
            </a:r>
            <a:r>
              <a:rPr lang="sk-SK" dirty="0" smtClean="0">
                <a:solidFill>
                  <a:srgbClr val="FF0000"/>
                </a:solidFill>
              </a:rPr>
              <a:t> </a:t>
            </a:r>
            <a:r>
              <a:rPr lang="sk-SK" dirty="0" smtClean="0"/>
              <a:t>(minulý rok 69,8%)</a:t>
            </a:r>
          </a:p>
          <a:p>
            <a:r>
              <a:rPr lang="sk-SK" dirty="0" smtClean="0"/>
              <a:t>národný priemer bol </a:t>
            </a:r>
            <a:r>
              <a:rPr lang="sk-SK" dirty="0" smtClean="0">
                <a:solidFill>
                  <a:schemeClr val="accent1"/>
                </a:solidFill>
              </a:rPr>
              <a:t>53%</a:t>
            </a:r>
            <a:r>
              <a:rPr lang="sk-SK" dirty="0" smtClean="0">
                <a:solidFill>
                  <a:srgbClr val="FF0000"/>
                </a:solidFill>
              </a:rPr>
              <a:t> </a:t>
            </a:r>
            <a:r>
              <a:rPr lang="sk-SK" dirty="0" smtClean="0"/>
              <a:t>(minulý rok 62%)</a:t>
            </a:r>
          </a:p>
          <a:p>
            <a:r>
              <a:rPr lang="sk-SK" dirty="0" smtClean="0"/>
              <a:t>PFIČ – </a:t>
            </a:r>
            <a:r>
              <a:rPr lang="sk-SK" dirty="0" smtClean="0">
                <a:solidFill>
                  <a:schemeClr val="accent1"/>
                </a:solidFill>
              </a:rPr>
              <a:t>87,5%</a:t>
            </a:r>
            <a:r>
              <a:rPr lang="sk-SK" dirty="0" smtClean="0">
                <a:solidFill>
                  <a:srgbClr val="FF0000"/>
                </a:solidFill>
              </a:rPr>
              <a:t> </a:t>
            </a:r>
            <a:r>
              <a:rPr lang="sk-SK" dirty="0" smtClean="0"/>
              <a:t>(minulý rok 72,4%)</a:t>
            </a:r>
          </a:p>
          <a:p>
            <a:r>
              <a:rPr lang="sk-SK" dirty="0" smtClean="0">
                <a:solidFill>
                  <a:schemeClr val="accent1"/>
                </a:solidFill>
              </a:rPr>
              <a:t>ústne</a:t>
            </a:r>
            <a:r>
              <a:rPr lang="sk-SK" dirty="0" smtClean="0"/>
              <a:t> maturovalo </a:t>
            </a:r>
            <a:r>
              <a:rPr lang="sk-SK" dirty="0" smtClean="0">
                <a:solidFill>
                  <a:schemeClr val="accent1"/>
                </a:solidFill>
              </a:rPr>
              <a:t>24 žiakov </a:t>
            </a:r>
            <a:r>
              <a:rPr lang="sk-SK" dirty="0" smtClean="0"/>
              <a:t>na úrovni B2, z toho dve žiačky si vybrali nemecký jazyk ako dobrovoľný piaty predmet</a:t>
            </a:r>
          </a:p>
          <a:p>
            <a:r>
              <a:rPr lang="sk-SK" dirty="0" smtClean="0"/>
              <a:t>priemerná známka: </a:t>
            </a:r>
            <a:r>
              <a:rPr lang="sk-SK" dirty="0" smtClean="0">
                <a:solidFill>
                  <a:schemeClr val="accent1"/>
                </a:solidFill>
              </a:rPr>
              <a:t>1,2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5720" y="928670"/>
            <a:ext cx="8858280" cy="1000132"/>
          </a:xfrm>
        </p:spPr>
        <p:txBody>
          <a:bodyPr>
            <a:noAutofit/>
          </a:bodyPr>
          <a:lstStyle/>
          <a:p>
            <a:r>
              <a:rPr lang="sk-SK" sz="4400" b="1" i="1" dirty="0" smtClean="0">
                <a:solidFill>
                  <a:schemeClr val="accent1"/>
                </a:solidFill>
              </a:rPr>
              <a:t>Európsky deň jazykov – 26.september</a:t>
            </a:r>
            <a:endParaRPr lang="en-US" sz="4400" b="1" i="1" dirty="0">
              <a:solidFill>
                <a:schemeClr val="accent1"/>
              </a:solidFill>
            </a:endParaRPr>
          </a:p>
        </p:txBody>
      </p:sp>
      <p:sp>
        <p:nvSpPr>
          <p:cNvPr id="7" name="Zástupný symbol obsah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sk-SK" dirty="0" smtClean="0"/>
              <a:t>Žiaci KVARTY pripravili počas prvých troch hodín rôzne aktivity pre ostatných žiakov našej školy</a:t>
            </a:r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3214686"/>
            <a:ext cx="5725463" cy="308209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5357850" cy="305665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3500438"/>
            <a:ext cx="5573743" cy="307183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400" b="1" i="1" dirty="0" smtClean="0">
                <a:solidFill>
                  <a:schemeClr val="accent1"/>
                </a:solidFill>
              </a:rPr>
              <a:t>Exkurzia do predvianočnej Viedne</a:t>
            </a:r>
            <a:endParaRPr lang="en-US" sz="4400" b="1" i="1" dirty="0">
              <a:solidFill>
                <a:schemeClr val="accent1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2214554"/>
            <a:ext cx="8229600" cy="4110046"/>
          </a:xfrm>
        </p:spPr>
        <p:txBody>
          <a:bodyPr/>
          <a:lstStyle/>
          <a:p>
            <a:r>
              <a:rPr lang="sk-SK" dirty="0" smtClean="0"/>
              <a:t>kvôli veľkému záujmu žiakov sa konala v dvoch termínoch – 5. a 12.decembra 2018</a:t>
            </a:r>
          </a:p>
          <a:p>
            <a:r>
              <a:rPr lang="sk-SK" dirty="0" smtClean="0"/>
              <a:t>zúčastnili sa jej žiaci 1. – 3. ročníka</a:t>
            </a:r>
          </a:p>
          <a:p>
            <a:r>
              <a:rPr lang="sk-SK" dirty="0" smtClean="0"/>
              <a:t>navštívili sme Vojensko-historické múzeum, Technické múzeum, zámok </a:t>
            </a:r>
            <a:r>
              <a:rPr lang="sk-SK" dirty="0" err="1" smtClean="0"/>
              <a:t>Belvedere</a:t>
            </a:r>
            <a:r>
              <a:rPr lang="sk-SK" dirty="0" smtClean="0"/>
              <a:t>, Prírodovedné múzeum a vianočné trhy pred viedenskou radnicou a zámkom </a:t>
            </a:r>
            <a:r>
              <a:rPr lang="de-DE" dirty="0" smtClean="0"/>
              <a:t>Schönbrunn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Toshiba\Desktop\PK NEJ 2018-2019\fotky Viedeň\20181205_1447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357298"/>
            <a:ext cx="6177704" cy="378621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1029" name="Picture 5" descr="C:\Users\Toshiba\Desktop\PK NEJ 2018-2019\fotky Viedeň\20181205_1506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98041" y="459957"/>
            <a:ext cx="3517363" cy="611231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596" y="1500174"/>
            <a:ext cx="8229600" cy="1500198"/>
          </a:xfrm>
        </p:spPr>
        <p:txBody>
          <a:bodyPr>
            <a:normAutofit fontScale="90000"/>
          </a:bodyPr>
          <a:lstStyle/>
          <a:p>
            <a:r>
              <a:rPr lang="sk-SK" b="1" i="1" dirty="0" smtClean="0">
                <a:solidFill>
                  <a:srgbClr val="FF0000"/>
                </a:solidFill>
              </a:rPr>
              <a:t/>
            </a:r>
            <a:br>
              <a:rPr lang="sk-SK" b="1" i="1" dirty="0" smtClean="0">
                <a:solidFill>
                  <a:srgbClr val="FF0000"/>
                </a:solidFill>
              </a:rPr>
            </a:br>
            <a:r>
              <a:rPr lang="sk-SK" b="1" i="1" dirty="0" smtClean="0">
                <a:solidFill>
                  <a:srgbClr val="FF0000"/>
                </a:solidFill>
              </a:rPr>
              <a:t/>
            </a:r>
            <a:br>
              <a:rPr lang="sk-SK" b="1" i="1" dirty="0" smtClean="0">
                <a:solidFill>
                  <a:srgbClr val="FF0000"/>
                </a:solidFill>
              </a:rPr>
            </a:br>
            <a:r>
              <a:rPr lang="sk-SK" b="1" i="1" dirty="0" smtClean="0">
                <a:solidFill>
                  <a:srgbClr val="FF0000"/>
                </a:solidFill>
              </a:rPr>
              <a:t/>
            </a:r>
            <a:br>
              <a:rPr lang="sk-SK" b="1" i="1" dirty="0" smtClean="0">
                <a:solidFill>
                  <a:srgbClr val="FF0000"/>
                </a:solidFill>
              </a:rPr>
            </a:br>
            <a:r>
              <a:rPr lang="sk-SK" b="1" i="1" dirty="0" smtClean="0">
                <a:solidFill>
                  <a:srgbClr val="FF0000"/>
                </a:solidFill>
              </a:rPr>
              <a:t>		</a:t>
            </a:r>
            <a:br>
              <a:rPr lang="sk-SK" b="1" i="1" dirty="0" smtClean="0">
                <a:solidFill>
                  <a:srgbClr val="FF0000"/>
                </a:solidFill>
              </a:rPr>
            </a:br>
            <a:r>
              <a:rPr lang="sk-SK" b="1" i="1" dirty="0" smtClean="0">
                <a:solidFill>
                  <a:srgbClr val="FF0000"/>
                </a:solidFill>
              </a:rPr>
              <a:t/>
            </a:r>
            <a:br>
              <a:rPr lang="sk-SK" b="1" i="1" dirty="0" smtClean="0">
                <a:solidFill>
                  <a:srgbClr val="FF0000"/>
                </a:solidFill>
              </a:rPr>
            </a:br>
            <a:r>
              <a:rPr lang="sk-SK" b="1" i="1" dirty="0" smtClean="0">
                <a:solidFill>
                  <a:srgbClr val="FF0000"/>
                </a:solidFill>
              </a:rPr>
              <a:t/>
            </a:r>
            <a:br>
              <a:rPr lang="sk-SK" b="1" i="1" dirty="0" smtClean="0">
                <a:solidFill>
                  <a:srgbClr val="FF0000"/>
                </a:solidFill>
              </a:rPr>
            </a:br>
            <a:r>
              <a:rPr lang="sk-SK" b="1" i="1" dirty="0" smtClean="0">
                <a:solidFill>
                  <a:srgbClr val="FF0000"/>
                </a:solidFill>
              </a:rPr>
              <a:t>	</a:t>
            </a:r>
            <a:r>
              <a:rPr lang="sk-SK" b="1" i="1" dirty="0" smtClean="0">
                <a:solidFill>
                  <a:schemeClr val="accent1"/>
                </a:solidFill>
              </a:rPr>
              <a:t>Školské </a:t>
            </a:r>
            <a:r>
              <a:rPr lang="sk-SK" b="1" i="1" dirty="0" smtClean="0">
                <a:solidFill>
                  <a:schemeClr val="accent1"/>
                </a:solidFill>
              </a:rPr>
              <a:t>kolo </a:t>
            </a:r>
            <a:r>
              <a:rPr lang="sk-SK" b="1" i="1" dirty="0" smtClean="0">
                <a:solidFill>
                  <a:schemeClr val="accent1"/>
                </a:solidFill>
              </a:rPr>
              <a:t>Olympiády v 				nemeckom jazyku </a:t>
            </a:r>
            <a:r>
              <a:rPr lang="sk-SK" b="1" i="1" dirty="0" smtClean="0">
                <a:solidFill>
                  <a:schemeClr val="accent3"/>
                </a:solidFill>
              </a:rPr>
              <a:t/>
            </a:r>
            <a:br>
              <a:rPr lang="sk-SK" b="1" i="1" dirty="0" smtClean="0">
                <a:solidFill>
                  <a:schemeClr val="accent3"/>
                </a:solidFill>
              </a:rPr>
            </a:br>
            <a:endParaRPr lang="en-US" b="1" i="1" dirty="0">
              <a:solidFill>
                <a:schemeClr val="accent3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2500306"/>
            <a:ext cx="8229600" cy="3824294"/>
          </a:xfrm>
        </p:spPr>
        <p:txBody>
          <a:bodyPr/>
          <a:lstStyle/>
          <a:p>
            <a:endParaRPr lang="sk-SK" dirty="0" smtClean="0"/>
          </a:p>
          <a:p>
            <a:r>
              <a:rPr lang="sk-SK" dirty="0" smtClean="0"/>
              <a:t>k</a:t>
            </a:r>
            <a:r>
              <a:rPr lang="sk-SK" dirty="0" smtClean="0"/>
              <a:t>onalo sa 13</a:t>
            </a:r>
            <a:r>
              <a:rPr lang="sk-SK" dirty="0" smtClean="0"/>
              <a:t>. novembra 2018</a:t>
            </a:r>
          </a:p>
          <a:p>
            <a:r>
              <a:rPr lang="sk-SK" dirty="0" smtClean="0"/>
              <a:t>olympiády sa zúčastnilo 48 žiakov</a:t>
            </a:r>
          </a:p>
          <a:p>
            <a:r>
              <a:rPr lang="sk-SK" dirty="0" smtClean="0"/>
              <a:t>súťažili v troch kategóriách</a:t>
            </a:r>
          </a:p>
          <a:p>
            <a:r>
              <a:rPr lang="sk-SK" dirty="0" smtClean="0"/>
              <a:t>prví dvaja z každej kategórie postúpili do okresného kola, ktoré sa konalo 17. januára 2019 na 2.ZŠ v Leviciach a na Obchodnej akadémii v Leviciach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oshiba\Desktop\PK NEJ 2018-2019\fotky Viedeň\20181205_1619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285728"/>
            <a:ext cx="6045696" cy="29388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3357562"/>
            <a:ext cx="4090906" cy="33409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052" name="Picture 4" descr="C:\Users\Toshiba\Desktop\PK NEJ 2018-2019\fotky Viedeň\20181205_1559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1489932"/>
            <a:ext cx="2928958" cy="50823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14480" y="857232"/>
            <a:ext cx="6972320" cy="1143008"/>
          </a:xfrm>
        </p:spPr>
        <p:txBody>
          <a:bodyPr>
            <a:noAutofit/>
          </a:bodyPr>
          <a:lstStyle/>
          <a:p>
            <a:r>
              <a:rPr lang="sk-SK" sz="4400" b="1" i="1" dirty="0" smtClean="0">
                <a:solidFill>
                  <a:schemeClr val="accent1"/>
                </a:solidFill>
              </a:rPr>
              <a:t>Deň otvorených dverí pre  	osemročné štúdium</a:t>
            </a:r>
            <a:endParaRPr lang="en-US" sz="4400" b="1" i="1" dirty="0">
              <a:solidFill>
                <a:schemeClr val="accent1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28728" y="2214554"/>
            <a:ext cx="6582140" cy="4389437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85918" y="704088"/>
            <a:ext cx="6900882" cy="1296152"/>
          </a:xfrm>
        </p:spPr>
        <p:txBody>
          <a:bodyPr>
            <a:noAutofit/>
          </a:bodyPr>
          <a:lstStyle/>
          <a:p>
            <a:r>
              <a:rPr lang="sk-SK" sz="4400" b="1" i="1" dirty="0" smtClean="0">
                <a:solidFill>
                  <a:schemeClr val="accent1"/>
                </a:solidFill>
              </a:rPr>
              <a:t>Deň otvorených dverí pre   	štvorročné štúdium</a:t>
            </a:r>
            <a:endParaRPr lang="en-US" sz="4400" b="1" i="1" dirty="0">
              <a:solidFill>
                <a:schemeClr val="accent1"/>
              </a:solidFill>
            </a:endParaRPr>
          </a:p>
        </p:txBody>
      </p:sp>
      <p:pic>
        <p:nvPicPr>
          <p:cNvPr id="2050" name="Picture 2" descr="C:\Users\Toshiba\Desktop\IMG_63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000100" y="2214554"/>
            <a:ext cx="7005364" cy="4389437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b="1" i="1" dirty="0" smtClean="0">
                <a:solidFill>
                  <a:schemeClr val="accent1"/>
                </a:solidFill>
              </a:rPr>
              <a:t>Exkurzia do Viedne – 22.máj 2019</a:t>
            </a:r>
            <a:endParaRPr lang="en-US" b="1" i="1" dirty="0">
              <a:solidFill>
                <a:schemeClr val="accent1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s výberom žiakov prvého a druhého ročníka sme si pozreli zámok </a:t>
            </a:r>
            <a:r>
              <a:rPr lang="de-DE" dirty="0" smtClean="0"/>
              <a:t>Schönbrunn</a:t>
            </a:r>
            <a:r>
              <a:rPr lang="sk-SK" dirty="0" smtClean="0"/>
              <a:t> a </a:t>
            </a:r>
            <a:r>
              <a:rPr lang="sk-SK" dirty="0" err="1" smtClean="0"/>
              <a:t>Haus</a:t>
            </a:r>
            <a:r>
              <a:rPr lang="sk-SK" dirty="0" smtClean="0"/>
              <a:t> des </a:t>
            </a:r>
            <a:r>
              <a:rPr lang="sk-SK" dirty="0" err="1" smtClean="0"/>
              <a:t>Meeres</a:t>
            </a:r>
            <a:r>
              <a:rPr lang="sk-SK" dirty="0" smtClean="0"/>
              <a:t> (Dom mora)</a:t>
            </a:r>
          </a:p>
          <a:p>
            <a:r>
              <a:rPr lang="sk-SK" dirty="0" smtClean="0"/>
              <a:t>kvôli nepriaznivému počasiu sme boli nútení vypustiť z nášho programu zábavný park </a:t>
            </a:r>
            <a:r>
              <a:rPr lang="sk-SK" dirty="0" err="1" smtClean="0"/>
              <a:t>Prater</a:t>
            </a:r>
            <a:endParaRPr lang="en-US" dirty="0"/>
          </a:p>
        </p:txBody>
      </p:sp>
      <p:pic>
        <p:nvPicPr>
          <p:cNvPr id="4" name="Obrázok 3" descr="C:\Users\Toshiba\Desktop\stiahnuť (1)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4786322"/>
            <a:ext cx="2928958" cy="16430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Obrázok 4" descr="C:\Users\Toshiba\Desktop\images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4429132"/>
            <a:ext cx="2428892" cy="15001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Obrázok 5" descr="C:\Users\Toshiba\Desktop\images (1)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00892" y="5143512"/>
            <a:ext cx="1830281" cy="13906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428604"/>
            <a:ext cx="4041334" cy="29289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27" name="Picture 3" descr="C:\Users\Toshiba\Desktop\Nový priečinok (4)\20190522_1404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3714752"/>
            <a:ext cx="3857652" cy="28932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28" name="Picture 4" descr="C:\Users\Toshiba\Desktop\Nový priečinok (4)\20190522_1406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3786190"/>
            <a:ext cx="3733230" cy="27999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53866" y="357166"/>
            <a:ext cx="4361375" cy="31763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oshiba\Desktop\PK NEJ 2018-2019\fotky ONJ 18\46357862_399366890602283_8590498766019100672_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5143504" y="2143116"/>
            <a:ext cx="3754510" cy="4389437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4" name="BlokTextu 3"/>
          <p:cNvSpPr txBox="1"/>
          <p:nvPr/>
        </p:nvSpPr>
        <p:spPr>
          <a:xfrm>
            <a:off x="357158" y="214290"/>
            <a:ext cx="792961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sz="2400" b="1" dirty="0" smtClean="0"/>
          </a:p>
          <a:p>
            <a:r>
              <a:rPr lang="sk-SK" sz="4400" dirty="0" smtClean="0">
                <a:solidFill>
                  <a:srgbClr val="FF0000"/>
                </a:solidFill>
                <a:latin typeface="+mj-lt"/>
              </a:rPr>
              <a:t>     	</a:t>
            </a:r>
          </a:p>
          <a:p>
            <a:r>
              <a:rPr lang="sk-SK" sz="4400" dirty="0" smtClean="0">
                <a:solidFill>
                  <a:srgbClr val="FF0000"/>
                </a:solidFill>
                <a:latin typeface="+mj-lt"/>
              </a:rPr>
              <a:t>	</a:t>
            </a:r>
            <a:r>
              <a:rPr lang="sk-SK" sz="4400" i="1" dirty="0" smtClean="0">
                <a:solidFill>
                  <a:schemeClr val="accent1"/>
                </a:solidFill>
                <a:latin typeface="+mj-lt"/>
              </a:rPr>
              <a:t>Kategória 1B (tercia, kvarta)</a:t>
            </a:r>
            <a:endParaRPr lang="en-US" sz="4400" i="1" dirty="0" smtClean="0">
              <a:solidFill>
                <a:schemeClr val="accent1"/>
              </a:solidFill>
              <a:latin typeface="+mj-lt"/>
            </a:endParaRPr>
          </a:p>
          <a:p>
            <a:pPr lvl="0"/>
            <a:endParaRPr lang="sk-SK" sz="2400" b="1" dirty="0" smtClean="0"/>
          </a:p>
          <a:p>
            <a:pPr lvl="0"/>
            <a:endParaRPr lang="sk-SK" sz="2400" dirty="0" smtClean="0"/>
          </a:p>
          <a:p>
            <a:pPr lvl="0"/>
            <a:endParaRPr lang="sk-SK" sz="2400" dirty="0" smtClean="0"/>
          </a:p>
          <a:p>
            <a:pPr lvl="0"/>
            <a:r>
              <a:rPr lang="sk-SK" sz="2400" dirty="0" smtClean="0"/>
              <a:t>1. miesto - Tomáš </a:t>
            </a:r>
            <a:r>
              <a:rPr lang="sk-SK" sz="2400" dirty="0" err="1" smtClean="0"/>
              <a:t>Béreš</a:t>
            </a:r>
            <a:r>
              <a:rPr lang="sk-SK" sz="2400" dirty="0" smtClean="0"/>
              <a:t> (K)</a:t>
            </a:r>
            <a:endParaRPr lang="en-US" sz="2400" dirty="0" smtClean="0"/>
          </a:p>
          <a:p>
            <a:pPr lvl="0"/>
            <a:r>
              <a:rPr lang="sk-SK" sz="2400" dirty="0" smtClean="0"/>
              <a:t>2. miesto - Peter Beňo (K)</a:t>
            </a:r>
            <a:endParaRPr lang="en-US" sz="2400" dirty="0" smtClean="0"/>
          </a:p>
          <a:p>
            <a:pPr lvl="0"/>
            <a:r>
              <a:rPr lang="sk-SK" sz="2400" dirty="0" smtClean="0"/>
              <a:t>3. miesto - Sára Kovalčíková (K)</a:t>
            </a: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785794"/>
            <a:ext cx="8229600" cy="1143000"/>
          </a:xfrm>
        </p:spPr>
        <p:txBody>
          <a:bodyPr>
            <a:normAutofit/>
          </a:bodyPr>
          <a:lstStyle/>
          <a:p>
            <a:r>
              <a:rPr lang="sk-SK" sz="4400" i="1" dirty="0" smtClean="0">
                <a:solidFill>
                  <a:schemeClr val="accent1"/>
                </a:solidFill>
              </a:rPr>
              <a:t>Kategória 2A (1.a 2.ročník)</a:t>
            </a:r>
            <a:endParaRPr lang="en-US" sz="4400" i="1" dirty="0">
              <a:solidFill>
                <a:schemeClr val="accent1"/>
              </a:solidFill>
            </a:endParaRPr>
          </a:p>
        </p:txBody>
      </p:sp>
      <p:pic>
        <p:nvPicPr>
          <p:cNvPr id="3074" name="Picture 2" descr="C:\Users\Toshiba\Desktop\PK NEJ 2018-2019\fotky ONJ 18\46492450_264077870948939_7172381632387612672_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2000232" y="2000240"/>
            <a:ext cx="6480304" cy="4389437"/>
          </a:xfrm>
          <a:prstGeom prst="rect">
            <a:avLst/>
          </a:prstGeom>
          <a:noFill/>
        </p:spPr>
      </p:pic>
      <p:sp>
        <p:nvSpPr>
          <p:cNvPr id="4" name="BlokTextu 3"/>
          <p:cNvSpPr txBox="1"/>
          <p:nvPr/>
        </p:nvSpPr>
        <p:spPr>
          <a:xfrm>
            <a:off x="500034" y="2071678"/>
            <a:ext cx="49762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 smtClean="0"/>
              <a:t>1. miesto – Michaela </a:t>
            </a:r>
            <a:r>
              <a:rPr lang="sk-SK" sz="2400" dirty="0" err="1" smtClean="0"/>
              <a:t>Bónová</a:t>
            </a:r>
            <a:r>
              <a:rPr lang="sk-SK" sz="2400" dirty="0" smtClean="0"/>
              <a:t> (X)</a:t>
            </a:r>
          </a:p>
          <a:p>
            <a:r>
              <a:rPr lang="sk-SK" sz="2400" dirty="0" smtClean="0"/>
              <a:t>2. miesto – Patrícia Tóthová (X)</a:t>
            </a:r>
          </a:p>
          <a:p>
            <a:r>
              <a:rPr lang="sk-SK" sz="2400" dirty="0" smtClean="0"/>
              <a:t>3. miesto – Lucia Miková (X)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chemeClr val="accent3"/>
                </a:solidFill>
              </a:rPr>
              <a:t>      </a:t>
            </a:r>
            <a:r>
              <a:rPr lang="sk-SK" sz="4400" i="1" dirty="0" smtClean="0">
                <a:solidFill>
                  <a:schemeClr val="accent1"/>
                </a:solidFill>
              </a:rPr>
              <a:t>Kategória 2B (3.a 4.ročník)</a:t>
            </a:r>
            <a:endParaRPr lang="en-US" sz="4400" i="1" dirty="0">
              <a:solidFill>
                <a:schemeClr val="accent1"/>
              </a:solidFill>
            </a:endParaRPr>
          </a:p>
        </p:txBody>
      </p:sp>
      <p:pic>
        <p:nvPicPr>
          <p:cNvPr id="4098" name="Picture 2" descr="C:\Users\Toshiba\Desktop\PK NEJ 2018-2019\fotky ONJ 18\46759369_191457415115328_2317157928756314112_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2428860" y="2143116"/>
            <a:ext cx="6216130" cy="4389437"/>
          </a:xfrm>
          <a:prstGeom prst="rect">
            <a:avLst/>
          </a:prstGeom>
          <a:noFill/>
        </p:spPr>
      </p:pic>
      <p:sp>
        <p:nvSpPr>
          <p:cNvPr id="4" name="BlokTextu 3"/>
          <p:cNvSpPr txBox="1"/>
          <p:nvPr/>
        </p:nvSpPr>
        <p:spPr>
          <a:xfrm>
            <a:off x="571472" y="1857364"/>
            <a:ext cx="5429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sk-SK" sz="2400" dirty="0" smtClean="0"/>
              <a:t>1. miesto – Terézia </a:t>
            </a:r>
            <a:r>
              <a:rPr lang="sk-SK" sz="2400" dirty="0" err="1" smtClean="0"/>
              <a:t>Rudzanová</a:t>
            </a:r>
            <a:r>
              <a:rPr lang="sk-SK" sz="2400" dirty="0" smtClean="0"/>
              <a:t> (O)</a:t>
            </a:r>
          </a:p>
          <a:p>
            <a:pPr marL="342900" indent="-342900"/>
            <a:r>
              <a:rPr lang="sk-SK" sz="2400" dirty="0" smtClean="0"/>
              <a:t>2. miesto – Linda </a:t>
            </a:r>
            <a:r>
              <a:rPr lang="sk-SK" sz="2400" dirty="0" err="1" smtClean="0"/>
              <a:t>Hašková</a:t>
            </a:r>
            <a:r>
              <a:rPr lang="sk-SK" sz="2400" dirty="0" smtClean="0"/>
              <a:t> (O)</a:t>
            </a:r>
          </a:p>
          <a:p>
            <a:pPr marL="342900" indent="-342900"/>
            <a:r>
              <a:rPr lang="sk-SK" sz="2400" dirty="0" smtClean="0"/>
              <a:t>3. miesto – Klaudia Havranová (O)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Toshiba\Desktop\PK NEJ 2018-2019\fotky ONJ 18\20181113_0823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57166"/>
            <a:ext cx="6027927" cy="279582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  <p:pic>
        <p:nvPicPr>
          <p:cNvPr id="5123" name="Picture 3" descr="C:\Users\Toshiba\Desktop\PK NEJ 2018-2019\fotky ONJ 18\20181113_0824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3357562"/>
            <a:ext cx="6311037" cy="30678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Toshiba\Desktop\PK NEJ 2018-2019\fotky ONJ 18\20181113_0825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5929955" cy="305210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  <p:pic>
        <p:nvPicPr>
          <p:cNvPr id="6147" name="Picture 3" descr="C:\Users\Toshiba\Desktop\PK NEJ 2018-2019\fotky ONJ 18\20181113_0825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3429000"/>
            <a:ext cx="6466160" cy="314327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Toshiba\Desktop\PK NEJ 2018-2019\fotky ONJ 18\20181113_0945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214290"/>
            <a:ext cx="5899494" cy="305980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  <p:pic>
        <p:nvPicPr>
          <p:cNvPr id="7171" name="Picture 3" descr="C:\Users\Toshiba\Desktop\PK NEJ 2018-2019\fotky ONJ 18\46479493_586748785092744_1346923132962734080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3643314"/>
            <a:ext cx="4162109" cy="299181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  <p:pic>
        <p:nvPicPr>
          <p:cNvPr id="7172" name="Picture 4" descr="C:\Users\Toshiba\Desktop\PK NEJ 2018-2019\fotky ONJ 18\46445860_1989324974693838_1931290615115415552_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3571876"/>
            <a:ext cx="4570761" cy="285038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642918"/>
            <a:ext cx="9144000" cy="587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3875" algn="l"/>
              </a:tabLst>
            </a:pPr>
            <a:r>
              <a:rPr lang="sk-SK" sz="2800" b="1" i="1" dirty="0" smtClean="0">
                <a:solidFill>
                  <a:schemeClr val="accent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			</a:t>
            </a:r>
            <a:r>
              <a:rPr kumimoji="0" lang="sk-SK" sz="4000" b="1" i="1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Okresné</a:t>
            </a:r>
            <a:r>
              <a:rPr kumimoji="0" lang="sk-SK" sz="4000" b="1" i="1" u="none" strike="noStrike" cap="none" normalizeH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kolo</a:t>
            </a:r>
            <a:r>
              <a:rPr kumimoji="0" lang="sk-SK" sz="4000" b="1" i="1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ONJ:</a:t>
            </a:r>
            <a:endParaRPr kumimoji="0" lang="en-US" sz="4000" b="1" i="1" u="none" strike="noStrike" cap="none" normalizeH="0" baseline="0" dirty="0" smtClean="0">
              <a:ln>
                <a:noFill/>
              </a:ln>
              <a:solidFill>
                <a:schemeClr val="accent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3875" algn="l"/>
              </a:tabLst>
            </a:pPr>
            <a:endParaRPr kumimoji="0" lang="sk-SK" sz="2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3875" algn="l"/>
              </a:tabLst>
            </a:pPr>
            <a:r>
              <a:rPr kumimoji="0" lang="sk-SK" sz="2800" b="0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KATEGÓRIA 1B: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accent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3875" algn="l"/>
              </a:tabLst>
            </a:pPr>
            <a:r>
              <a:rPr kumimoji="0" lang="sk-SK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Peter Beňo – 4. miesto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3875" algn="l"/>
              </a:tabLst>
            </a:pPr>
            <a:r>
              <a:rPr kumimoji="0" lang="sk-SK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Tomáš </a:t>
            </a:r>
            <a:r>
              <a:rPr kumimoji="0" lang="sk-SK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Béreš</a:t>
            </a:r>
            <a:r>
              <a:rPr kumimoji="0" lang="sk-SK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– 5. miesto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3875" algn="l"/>
              </a:tabLst>
            </a:pPr>
            <a:r>
              <a:rPr kumimoji="0" lang="sk-SK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3875" algn="l"/>
              </a:tabLst>
            </a:pPr>
            <a:r>
              <a:rPr kumimoji="0" lang="sk-SK" sz="2800" b="0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KATEGÓRIA 2A: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accent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3875" algn="l"/>
              </a:tabLst>
            </a:pPr>
            <a:r>
              <a:rPr kumimoji="0" lang="sk-SK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Michaela </a:t>
            </a:r>
            <a:r>
              <a:rPr kumimoji="0" lang="sk-SK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Bónová</a:t>
            </a:r>
            <a:r>
              <a:rPr kumimoji="0" lang="sk-SK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– 2. miesto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3875" algn="l"/>
              </a:tabLst>
            </a:pPr>
            <a:r>
              <a:rPr kumimoji="0" lang="sk-SK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Patrícia Tóthová – 3. miesto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3875" algn="l"/>
              </a:tabLst>
            </a:pPr>
            <a:endParaRPr kumimoji="0" lang="sk-SK" sz="2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3875" algn="l"/>
              </a:tabLst>
            </a:pPr>
            <a:r>
              <a:rPr kumimoji="0" lang="sk-SK" sz="2800" b="0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KATEGÓRIA 2B: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accent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3875" algn="l"/>
              </a:tabLst>
            </a:pPr>
            <a:r>
              <a:rPr kumimoji="0" lang="sk-SK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Terézia </a:t>
            </a:r>
            <a:r>
              <a:rPr kumimoji="0" lang="sk-SK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Rudzanová</a:t>
            </a:r>
            <a:r>
              <a:rPr kumimoji="0" lang="sk-SK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– 1. miesto</a:t>
            </a: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3875" algn="l"/>
              </a:tabLst>
            </a:pPr>
            <a:r>
              <a:rPr kumimoji="0" lang="sk-SK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Linda </a:t>
            </a:r>
            <a:r>
              <a:rPr kumimoji="0" lang="sk-SK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Hašková</a:t>
            </a:r>
            <a:r>
              <a:rPr kumimoji="0" lang="sk-SK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– 2. miesto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ok">
  <a:themeElements>
    <a:clrScheme name="Tok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Tok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o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364</TotalTime>
  <Words>331</Words>
  <Application>Microsoft Office PowerPoint</Application>
  <PresentationFormat>Prezentácia na obrazovke (4:3)</PresentationFormat>
  <Paragraphs>74</Paragraphs>
  <Slides>24</Slides>
  <Notes>1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24</vt:i4>
      </vt:variant>
    </vt:vector>
  </HeadingPairs>
  <TitlesOfParts>
    <vt:vector size="25" baseType="lpstr">
      <vt:lpstr>Tok</vt:lpstr>
      <vt:lpstr>PK NEJ 2018/2019</vt:lpstr>
      <vt:lpstr>         Školské kolo Olympiády v     nemeckom jazyku  </vt:lpstr>
      <vt:lpstr>Snímka 3</vt:lpstr>
      <vt:lpstr>Kategória 2A (1.a 2.ročník)</vt:lpstr>
      <vt:lpstr>      Kategória 2B (3.a 4.ročník)</vt:lpstr>
      <vt:lpstr>Snímka 6</vt:lpstr>
      <vt:lpstr>Snímka 7</vt:lpstr>
      <vt:lpstr>Snímka 8</vt:lpstr>
      <vt:lpstr>Snímka 9</vt:lpstr>
      <vt:lpstr>Snímka 10</vt:lpstr>
      <vt:lpstr>Snímka 11</vt:lpstr>
      <vt:lpstr>Snímka 12</vt:lpstr>
      <vt:lpstr>      Súťaž „Mladý prekladateľ“</vt:lpstr>
      <vt:lpstr> Súťaž o najlepšiu študentskú esej 2018  nadácia Hannsa Seidela a Centrum pre európske a severoatlantické vzťahy</vt:lpstr>
      <vt:lpstr>  Výsledky maturít </vt:lpstr>
      <vt:lpstr>Európsky deň jazykov – 26.september</vt:lpstr>
      <vt:lpstr>Snímka 17</vt:lpstr>
      <vt:lpstr>Exkurzia do predvianočnej Viedne</vt:lpstr>
      <vt:lpstr>Snímka 19</vt:lpstr>
      <vt:lpstr>Snímka 20</vt:lpstr>
      <vt:lpstr>Deň otvorených dverí pre   osemročné štúdium</vt:lpstr>
      <vt:lpstr>Deň otvorených dverí pre    štvorročné štúdium</vt:lpstr>
      <vt:lpstr>Exkurzia do Viedne – 22.máj 2019</vt:lpstr>
      <vt:lpstr>Snímka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PK NEJ 2019/2019</dc:title>
  <dc:creator>Toshiba</dc:creator>
  <cp:lastModifiedBy>Toshiba</cp:lastModifiedBy>
  <cp:revision>44</cp:revision>
  <dcterms:created xsi:type="dcterms:W3CDTF">2018-11-28T16:31:07Z</dcterms:created>
  <dcterms:modified xsi:type="dcterms:W3CDTF">2019-09-30T19:22:35Z</dcterms:modified>
</cp:coreProperties>
</file>